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0" r:id="rId4"/>
    <p:sldId id="271" r:id="rId5"/>
    <p:sldId id="272" r:id="rId6"/>
    <p:sldId id="273" r:id="rId7"/>
    <p:sldId id="257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1" r:id="rId16"/>
    <p:sldId id="258" r:id="rId17"/>
    <p:sldId id="25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2A0FC-D0FA-427D-98F8-753F0BF27EE3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8B7E9-8EC2-4499-B357-475DDDA8CCC2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158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Endocrine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Human</a:t>
            </a:r>
            <a:br>
              <a:rPr lang="en-US" smtClean="0"/>
            </a:br>
            <a:r>
              <a:rPr lang="en-US" smtClean="0"/>
              <a:t>Endocrine</a:t>
            </a:r>
            <a:br>
              <a:rPr lang="en-US" smtClean="0"/>
            </a:br>
            <a:r>
              <a:rPr lang="en-US" smtClean="0"/>
              <a:t>System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85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Estrogen</a:t>
            </a:r>
          </a:p>
          <a:p>
            <a:endParaRPr lang="en-US" smtClean="0"/>
          </a:p>
          <a:p>
            <a:r>
              <a:rPr lang="en-US" smtClean="0"/>
              <a:t>Effect: Controls ovulation and secondary sexual characteristics</a:t>
            </a:r>
          </a:p>
          <a:p>
            <a:endParaRPr lang="en-US" smtClean="0"/>
          </a:p>
          <a:p>
            <a:r>
              <a:rPr lang="en-US" smtClean="0"/>
              <a:t>Hormone: Progesterone</a:t>
            </a:r>
          </a:p>
          <a:p>
            <a:endParaRPr lang="en-US" smtClean="0"/>
          </a:p>
          <a:p>
            <a:r>
              <a:rPr lang="en-US" smtClean="0"/>
              <a:t>Effect: Prepares the uterine lining to accept an embryo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Estrogen</a:t>
            </a:r>
          </a:p>
          <a:p>
            <a:endParaRPr lang="en-US" smtClean="0"/>
          </a:p>
          <a:p>
            <a:r>
              <a:rPr lang="en-US" smtClean="0"/>
              <a:t>Effect: Controls ovulation and secondary sexual characteristics</a:t>
            </a:r>
          </a:p>
          <a:p>
            <a:endParaRPr lang="en-US" smtClean="0"/>
          </a:p>
          <a:p>
            <a:r>
              <a:rPr lang="en-US" smtClean="0"/>
              <a:t>Hormone: Progesterone</a:t>
            </a:r>
          </a:p>
          <a:p>
            <a:endParaRPr lang="en-US" smtClean="0"/>
          </a:p>
          <a:p>
            <a:r>
              <a:rPr lang="en-US" smtClean="0"/>
              <a:t>Effect: Prepares the uterine lining to accept an embryo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3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Growth hormone</a:t>
            </a:r>
          </a:p>
          <a:p>
            <a:r>
              <a:rPr lang="en-US" smtClean="0"/>
              <a:t>Effect: Controls growth of bones and muscles</a:t>
            </a:r>
          </a:p>
          <a:p>
            <a:r>
              <a:rPr lang="en-US" smtClean="0"/>
              <a:t>Hormone: Anti-Diuretic Hormone</a:t>
            </a:r>
          </a:p>
          <a:p>
            <a:r>
              <a:rPr lang="en-US" smtClean="0"/>
              <a:t>Effect: Increases re-absorption of water in kidneys</a:t>
            </a:r>
          </a:p>
          <a:p>
            <a:r>
              <a:rPr lang="en-US" smtClean="0"/>
              <a:t>Hormones: Gonadotropins</a:t>
            </a:r>
          </a:p>
          <a:p>
            <a:r>
              <a:rPr lang="en-US" smtClean="0"/>
              <a:t>Effect: Control development of ovaries and testes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Growth hormone</a:t>
            </a:r>
          </a:p>
          <a:p>
            <a:r>
              <a:rPr lang="en-US" smtClean="0"/>
              <a:t>Effect: Controls growth of bones and muscles</a:t>
            </a:r>
          </a:p>
          <a:p>
            <a:r>
              <a:rPr lang="en-US" smtClean="0"/>
              <a:t>Hormone: Anti-Diuretic Hormone</a:t>
            </a:r>
          </a:p>
          <a:p>
            <a:r>
              <a:rPr lang="en-US" smtClean="0"/>
              <a:t>Effect: Increases re-absorption of water in kidneys</a:t>
            </a:r>
          </a:p>
          <a:p>
            <a:r>
              <a:rPr lang="en-US" smtClean="0"/>
              <a:t>Hormones: Gonadotropins</a:t>
            </a:r>
          </a:p>
          <a:p>
            <a:r>
              <a:rPr lang="en-US" smtClean="0"/>
              <a:t>Effect: Control development of ovaries and testes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47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Thyroxine </a:t>
            </a:r>
          </a:p>
          <a:p>
            <a:endParaRPr lang="en-US" smtClean="0"/>
          </a:p>
          <a:p>
            <a:r>
              <a:rPr lang="en-US" smtClean="0"/>
              <a:t>Effect: </a:t>
            </a:r>
          </a:p>
          <a:p>
            <a:r>
              <a:rPr lang="en-US" smtClean="0"/>
              <a:t> Controls rate of metabolism</a:t>
            </a:r>
          </a:p>
          <a:p>
            <a:r>
              <a:rPr lang="en-US" smtClean="0"/>
              <a:t> Controls rate that glucose is used in respiration</a:t>
            </a:r>
          </a:p>
          <a:p>
            <a:r>
              <a:rPr lang="en-US" smtClean="0"/>
              <a:t> Promotes growth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Thyroxine </a:t>
            </a:r>
          </a:p>
          <a:p>
            <a:endParaRPr lang="en-US" smtClean="0"/>
          </a:p>
          <a:p>
            <a:r>
              <a:rPr lang="en-US" smtClean="0"/>
              <a:t>Effect: </a:t>
            </a:r>
          </a:p>
          <a:p>
            <a:r>
              <a:rPr lang="en-US" smtClean="0"/>
              <a:t> Controls rate of metabolism</a:t>
            </a:r>
          </a:p>
          <a:p>
            <a:r>
              <a:rPr lang="en-US" smtClean="0"/>
              <a:t> Controls rate that glucose is used in respiration</a:t>
            </a:r>
          </a:p>
          <a:p>
            <a:r>
              <a:rPr lang="en-US" smtClean="0"/>
              <a:t> Promotes growth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436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Adrenaline </a:t>
            </a:r>
          </a:p>
          <a:p>
            <a:endParaRPr lang="en-US" smtClean="0"/>
          </a:p>
          <a:p>
            <a:r>
              <a:rPr lang="en-US" smtClean="0"/>
              <a:t>Effect: </a:t>
            </a:r>
          </a:p>
          <a:p>
            <a:r>
              <a:rPr lang="en-US" smtClean="0"/>
              <a:t> Prepares the body for emergencies</a:t>
            </a:r>
          </a:p>
          <a:p>
            <a:r>
              <a:rPr lang="en-US" smtClean="0"/>
              <a:t> Increases heart rate, breathing rate, depth of breathing</a:t>
            </a:r>
          </a:p>
          <a:p>
            <a:r>
              <a:rPr lang="en-US" smtClean="0"/>
              <a:t> Raises blood glucose level</a:t>
            </a:r>
          </a:p>
          <a:p>
            <a:r>
              <a:rPr lang="en-US" smtClean="0"/>
              <a:t> Diverts blood from gut to skeletal muscles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Adrenaline </a:t>
            </a:r>
          </a:p>
          <a:p>
            <a:endParaRPr lang="en-US" smtClean="0"/>
          </a:p>
          <a:p>
            <a:r>
              <a:rPr lang="en-US" smtClean="0"/>
              <a:t>Effect: </a:t>
            </a:r>
          </a:p>
          <a:p>
            <a:r>
              <a:rPr lang="en-US" smtClean="0"/>
              <a:t> Prepares the body for emergencies</a:t>
            </a:r>
          </a:p>
          <a:p>
            <a:r>
              <a:rPr lang="en-US" smtClean="0"/>
              <a:t> Increases heart rate, breathing rate, depth of breathing</a:t>
            </a:r>
          </a:p>
          <a:p>
            <a:r>
              <a:rPr lang="en-US" smtClean="0"/>
              <a:t> Raises blood glucose level</a:t>
            </a:r>
          </a:p>
          <a:p>
            <a:r>
              <a:rPr lang="en-US" smtClean="0"/>
              <a:t> Diverts blood from gut to skeletal muscles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97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Testosterone </a:t>
            </a:r>
          </a:p>
          <a:p>
            <a:endParaRPr lang="en-US" smtClean="0"/>
          </a:p>
          <a:p>
            <a:r>
              <a:rPr lang="en-US" smtClean="0"/>
              <a:t>Effect: Controls sperm production and secondary sexual characteristics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Testosterone </a:t>
            </a:r>
          </a:p>
          <a:p>
            <a:endParaRPr lang="en-US" smtClean="0"/>
          </a:p>
          <a:p>
            <a:r>
              <a:rPr lang="en-US" smtClean="0"/>
              <a:t>Effect: Controls sperm production and secondary sexual characteristics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09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Negative Feedback</a:t>
            </a:r>
          </a:p>
          <a:p>
            <a:r>
              <a:rPr lang="en-US" smtClean="0"/>
              <a:t>Most endocrine secretions are controlled by negative feedback</a:t>
            </a:r>
          </a:p>
          <a:p>
            <a:r>
              <a:rPr lang="en-US" smtClean="0"/>
              <a:t>Secretion of a hormone is inhibited by the action that the hormone stimulates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Negative Feedback</a:t>
            </a:r>
          </a:p>
          <a:p>
            <a:r>
              <a:rPr lang="en-US" smtClean="0"/>
              <a:t>Most endocrine secretions are controlled by negative feedback</a:t>
            </a:r>
          </a:p>
          <a:p>
            <a:r>
              <a:rPr lang="en-US" smtClean="0"/>
              <a:t>Secretion of a hormone is inhibited by the action that the hormone stimulates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1586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Sex Hormones - Female</a:t>
            </a:r>
          </a:p>
          <a:p>
            <a:r>
              <a:rPr lang="en-US" smtClean="0"/>
              <a:t>(1) Follicle-Stimulating Hormone - FSH </a:t>
            </a:r>
          </a:p>
          <a:p>
            <a:r>
              <a:rPr lang="en-US" smtClean="0"/>
              <a:t>(2) Luteinizing Hormone - LH </a:t>
            </a:r>
          </a:p>
          <a:p>
            <a:r>
              <a:rPr lang="en-US" smtClean="0"/>
              <a:t>(3) Progesterone </a:t>
            </a:r>
          </a:p>
          <a:p>
            <a:r>
              <a:rPr lang="en-US" smtClean="0"/>
              <a:t>(4) Estrogen </a:t>
            </a:r>
          </a:p>
          <a:p>
            <a:r>
              <a:rPr lang="en-US" smtClean="0"/>
              <a:t>(5) Hypothalamus </a:t>
            </a:r>
          </a:p>
          <a:p>
            <a:r>
              <a:rPr lang="en-US" smtClean="0"/>
              <a:t>(6) Pituitary gland </a:t>
            </a:r>
          </a:p>
          <a:p>
            <a:r>
              <a:rPr lang="en-US" smtClean="0"/>
              <a:t>(7) Ovary </a:t>
            </a:r>
          </a:p>
          <a:p>
            <a:r>
              <a:rPr lang="en-US" smtClean="0"/>
              <a:t>(8) Pregnancy - HCG (Human chorionic gonadotropin) </a:t>
            </a:r>
          </a:p>
          <a:p>
            <a:r>
              <a:rPr lang="en-US" smtClean="0"/>
              <a:t>(11) Prolactin - PRL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Sex Hormones - Female</a:t>
            </a:r>
          </a:p>
          <a:p>
            <a:r>
              <a:rPr lang="en-US" smtClean="0"/>
              <a:t>(1) Follicle-Stimulating Hormone - FSH </a:t>
            </a:r>
          </a:p>
          <a:p>
            <a:r>
              <a:rPr lang="en-US" smtClean="0"/>
              <a:t>(2) Luteinizing Hormone - LH </a:t>
            </a:r>
          </a:p>
          <a:p>
            <a:r>
              <a:rPr lang="en-US" smtClean="0"/>
              <a:t>(3) Progesterone </a:t>
            </a:r>
          </a:p>
          <a:p>
            <a:r>
              <a:rPr lang="en-US" smtClean="0"/>
              <a:t>(4) Estrogen </a:t>
            </a:r>
          </a:p>
          <a:p>
            <a:r>
              <a:rPr lang="en-US" smtClean="0"/>
              <a:t>(5) Hypothalamus </a:t>
            </a:r>
          </a:p>
          <a:p>
            <a:r>
              <a:rPr lang="en-US" smtClean="0"/>
              <a:t>(6) Pituitary gland </a:t>
            </a:r>
          </a:p>
          <a:p>
            <a:r>
              <a:rPr lang="en-US" smtClean="0"/>
              <a:t>(7) Ovary </a:t>
            </a:r>
          </a:p>
          <a:p>
            <a:r>
              <a:rPr lang="en-US" smtClean="0"/>
              <a:t>(8) Pregnancy - HCG (Human chorionic gonadotropin) </a:t>
            </a:r>
          </a:p>
          <a:p>
            <a:r>
              <a:rPr lang="en-US" smtClean="0"/>
              <a:t>(11) Prolactin - PRL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32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Sex Hormones - Male</a:t>
            </a:r>
          </a:p>
          <a:p>
            <a:r>
              <a:rPr lang="en-US" smtClean="0"/>
              <a:t>(1) Follicle-Stimulating Hormone - FSH </a:t>
            </a:r>
          </a:p>
          <a:p>
            <a:r>
              <a:rPr lang="en-US" smtClean="0"/>
              <a:t>(2) Luteinizing Hormone - LH </a:t>
            </a:r>
          </a:p>
          <a:p>
            <a:r>
              <a:rPr lang="en-US" smtClean="0"/>
              <a:t>(5) Hypothalamus </a:t>
            </a:r>
          </a:p>
          <a:p>
            <a:r>
              <a:rPr lang="en-US" smtClean="0"/>
              <a:t>(6) Pituitary gland </a:t>
            </a:r>
          </a:p>
          <a:p>
            <a:r>
              <a:rPr lang="en-US" smtClean="0"/>
              <a:t>(9) Testosterone </a:t>
            </a:r>
          </a:p>
          <a:p>
            <a:r>
              <a:rPr lang="en-US" smtClean="0"/>
              <a:t>(10) Testicle </a:t>
            </a:r>
          </a:p>
          <a:p>
            <a:r>
              <a:rPr lang="en-US" smtClean="0"/>
              <a:t>(11) Prolactin - PRL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Sex Hormones - Male</a:t>
            </a:r>
          </a:p>
          <a:p>
            <a:r>
              <a:rPr lang="en-US" smtClean="0"/>
              <a:t>(1) Follicle-Stimulating Hormone - FSH </a:t>
            </a:r>
          </a:p>
          <a:p>
            <a:r>
              <a:rPr lang="en-US" smtClean="0"/>
              <a:t>(2) Luteinizing Hormone - LH </a:t>
            </a:r>
          </a:p>
          <a:p>
            <a:r>
              <a:rPr lang="en-US" smtClean="0"/>
              <a:t>(5) Hypothalamus </a:t>
            </a:r>
          </a:p>
          <a:p>
            <a:r>
              <a:rPr lang="en-US" smtClean="0"/>
              <a:t>(6) Pituitary gland </a:t>
            </a:r>
          </a:p>
          <a:p>
            <a:r>
              <a:rPr lang="en-US" smtClean="0"/>
              <a:t>(9) Testosterone </a:t>
            </a:r>
          </a:p>
          <a:p>
            <a:r>
              <a:rPr lang="en-US" smtClean="0"/>
              <a:t>(10) Testicle </a:t>
            </a:r>
          </a:p>
          <a:p>
            <a:r>
              <a:rPr lang="en-US" smtClean="0"/>
              <a:t>(11) Prolactin - PRL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94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Endocrine System and </a:t>
            </a:r>
            <a:br>
              <a:rPr lang="en-US" smtClean="0"/>
            </a:br>
            <a:r>
              <a:rPr lang="en-US" smtClean="0"/>
              <a:t>the Central Nervous System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Endocrine System and </a:t>
            </a:r>
            <a:br>
              <a:rPr lang="en-US" smtClean="0"/>
            </a:br>
            <a:r>
              <a:rPr lang="en-US" smtClean="0"/>
              <a:t>the Central Nervous System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94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Endocrine System and </a:t>
            </a:r>
            <a:br>
              <a:rPr lang="en-US" smtClean="0"/>
            </a:br>
            <a:r>
              <a:rPr lang="en-US" smtClean="0"/>
              <a:t>the Digestive System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Endocrine System and </a:t>
            </a:r>
            <a:br>
              <a:rPr lang="en-US" smtClean="0"/>
            </a:br>
            <a:r>
              <a:rPr lang="en-US" smtClean="0"/>
              <a:t>the Digestive System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01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Endocrine System and </a:t>
            </a:r>
            <a:br>
              <a:rPr lang="en-US" smtClean="0"/>
            </a:br>
            <a:r>
              <a:rPr lang="en-US" smtClean="0"/>
              <a:t>the Reproductive System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Endocrine System and </a:t>
            </a:r>
            <a:br>
              <a:rPr lang="en-US" smtClean="0"/>
            </a:br>
            <a:r>
              <a:rPr lang="en-US" smtClean="0"/>
              <a:t>the Reproductive System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27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Endocrine System - Miscellaneous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Endocrine System - Miscellaneous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25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Endocrine System - Calcium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Endocrine System - Calcium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28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Melatonin</a:t>
            </a:r>
          </a:p>
          <a:p>
            <a:endParaRPr lang="en-US" smtClean="0"/>
          </a:p>
          <a:p>
            <a:r>
              <a:rPr lang="en-US" smtClean="0"/>
              <a:t>Effect: Reproductive development and daily physiologic cycles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Melatonin</a:t>
            </a:r>
          </a:p>
          <a:p>
            <a:endParaRPr lang="en-US" smtClean="0"/>
          </a:p>
          <a:p>
            <a:r>
              <a:rPr lang="en-US" smtClean="0"/>
              <a:t>Effect: Reproductive development and daily physiologic cycles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39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Thymosin</a:t>
            </a:r>
          </a:p>
          <a:p>
            <a:endParaRPr lang="en-US" smtClean="0"/>
          </a:p>
          <a:p>
            <a:r>
              <a:rPr lang="en-US" smtClean="0"/>
              <a:t>Effect: Promotes production and maturation of white blood cells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Thymosin</a:t>
            </a:r>
          </a:p>
          <a:p>
            <a:endParaRPr lang="en-US" smtClean="0"/>
          </a:p>
          <a:p>
            <a:r>
              <a:rPr lang="en-US" smtClean="0"/>
              <a:t>Effect: Promotes production and maturation of white blood cells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78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Insulin</a:t>
            </a:r>
          </a:p>
          <a:p>
            <a:endParaRPr lang="en-US" smtClean="0"/>
          </a:p>
          <a:p>
            <a:r>
              <a:rPr lang="en-US" smtClean="0"/>
              <a:t>Effect: Converts excess glucose into glycogen in the liver</a:t>
            </a:r>
          </a:p>
          <a:p>
            <a:endParaRPr lang="en-US" smtClean="0"/>
          </a:p>
          <a:p>
            <a:r>
              <a:rPr lang="en-US" smtClean="0"/>
              <a:t>Hormone: Glucagon</a:t>
            </a:r>
          </a:p>
          <a:p>
            <a:endParaRPr lang="en-US" smtClean="0"/>
          </a:p>
          <a:p>
            <a:r>
              <a:rPr lang="en-US" smtClean="0"/>
              <a:t>Effect: Converts glycogen back to glucose in the liver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Major Endocrine Glands</a:t>
            </a:r>
          </a:p>
          <a:p>
            <a:r>
              <a:rPr lang="en-US" smtClean="0"/>
              <a:t>Hormone: Insulin</a:t>
            </a:r>
          </a:p>
          <a:p>
            <a:endParaRPr lang="en-US" smtClean="0"/>
          </a:p>
          <a:p>
            <a:r>
              <a:rPr lang="en-US" smtClean="0"/>
              <a:t>Effect: Converts excess glucose into glycogen in the liver</a:t>
            </a:r>
          </a:p>
          <a:p>
            <a:endParaRPr lang="en-US" smtClean="0"/>
          </a:p>
          <a:p>
            <a:r>
              <a:rPr lang="en-US" smtClean="0"/>
              <a:t>Hormone: Glucagon</a:t>
            </a:r>
          </a:p>
          <a:p>
            <a:endParaRPr lang="en-US" smtClean="0"/>
          </a:p>
          <a:p>
            <a:r>
              <a:rPr lang="en-US" smtClean="0"/>
              <a:t>Effect: Converts glycogen back to glucose in the liver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9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B87C-2172-4356-8BD2-E84B7ACEF577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4A73D-4A60-413C-BE7E-254549AC4EA4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304800"/>
            <a:ext cx="4419600" cy="56007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Human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Endocrine</a:t>
            </a:r>
            <a:b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System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Content Placeholder 3" descr="endocr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62" y="685800"/>
            <a:ext cx="5213038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>
            <a:off x="3657600" y="5105400"/>
            <a:ext cx="17526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62600" y="2209800"/>
            <a:ext cx="3581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Estrogen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Controls ovulation and secondary sexual characteristics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Progesterone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Prepares the uterine lining to accept an embryo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5410200" y="2209800"/>
            <a:ext cx="381000" cy="41910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>
            <a:stCxn id="5" idx="7"/>
            <a:endCxn id="7" idx="1"/>
          </p:cNvCxnSpPr>
          <p:nvPr/>
        </p:nvCxnSpPr>
        <p:spPr>
          <a:xfrm rot="5400000" flipH="1" flipV="1">
            <a:off x="4837181" y="4621656"/>
            <a:ext cx="889374" cy="2566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3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 rot="10646762">
            <a:off x="3824442" y="1262646"/>
            <a:ext cx="1965404" cy="69198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066800"/>
            <a:ext cx="3657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Growth hormone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Controls growth of bones and muscles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Anti-Diuretic Hormone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Increases re-absorption of water in kidneys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Hormones</a:t>
            </a:r>
            <a:r>
              <a:rPr lang="en-US" sz="2400" dirty="0" smtClean="0">
                <a:latin typeface="Comic Sans MS" pitchFamily="66" charset="0"/>
              </a:rPr>
              <a:t>: </a:t>
            </a:r>
            <a:r>
              <a:rPr lang="en-US" sz="2400" dirty="0" err="1" smtClean="0">
                <a:latin typeface="Comic Sans MS" pitchFamily="66" charset="0"/>
              </a:rPr>
              <a:t>Gonadotropins</a:t>
            </a:r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Control development of ovaries and testes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 rot="10800000">
            <a:off x="3429000" y="1066800"/>
            <a:ext cx="381000" cy="52578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>
            <a:stCxn id="5" idx="7"/>
            <a:endCxn id="7" idx="1"/>
          </p:cNvCxnSpPr>
          <p:nvPr/>
        </p:nvCxnSpPr>
        <p:spPr>
          <a:xfrm rot="5400000">
            <a:off x="3061089" y="2632927"/>
            <a:ext cx="1811685" cy="31386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3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 rot="10646762">
            <a:off x="4343501" y="2133860"/>
            <a:ext cx="1677377" cy="5762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066800"/>
            <a:ext cx="3733800" cy="3505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</a:t>
            </a:r>
            <a:r>
              <a:rPr lang="en-US" sz="2400" dirty="0" err="1" smtClean="0">
                <a:latin typeface="Comic Sans MS" pitchFamily="66" charset="0"/>
              </a:rPr>
              <a:t>Thyroxine</a:t>
            </a:r>
            <a:r>
              <a:rPr lang="en-US" sz="2400" dirty="0" smtClean="0">
                <a:latin typeface="Comic Sans MS" pitchFamily="66" charset="0"/>
              </a:rPr>
              <a:t> 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Controls rate of metabolism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Controls rate that glucose is used in respiration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Promotes growth</a:t>
            </a:r>
          </a:p>
        </p:txBody>
      </p:sp>
      <p:sp>
        <p:nvSpPr>
          <p:cNvPr id="7" name="Left Brace 6"/>
          <p:cNvSpPr/>
          <p:nvPr/>
        </p:nvSpPr>
        <p:spPr>
          <a:xfrm rot="10800000">
            <a:off x="3429000" y="1066800"/>
            <a:ext cx="381000" cy="35052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>
            <a:stCxn id="5" idx="7"/>
            <a:endCxn id="7" idx="1"/>
          </p:cNvCxnSpPr>
          <p:nvPr/>
        </p:nvCxnSpPr>
        <p:spPr>
          <a:xfrm rot="5400000">
            <a:off x="4120700" y="2341284"/>
            <a:ext cx="167417" cy="78881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3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 rot="10800000">
            <a:off x="3898204" y="3923286"/>
            <a:ext cx="1892995" cy="72491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1066800"/>
            <a:ext cx="3733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Adrenaline 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Prepares the body for emergencies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Increases heart rate, breathing rate, depth of breathing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Raises blood glucose level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Diverts blood from gut to skeletal muscles</a:t>
            </a:r>
          </a:p>
        </p:txBody>
      </p:sp>
      <p:sp>
        <p:nvSpPr>
          <p:cNvPr id="7" name="Left Brace 6"/>
          <p:cNvSpPr/>
          <p:nvPr/>
        </p:nvSpPr>
        <p:spPr>
          <a:xfrm rot="10800000">
            <a:off x="3429000" y="1066800"/>
            <a:ext cx="457200" cy="51054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>
            <a:stCxn id="5" idx="5"/>
            <a:endCxn id="7" idx="1"/>
          </p:cNvCxnSpPr>
          <p:nvPr/>
        </p:nvCxnSpPr>
        <p:spPr>
          <a:xfrm rot="16200000" flipV="1">
            <a:off x="3825841" y="3679860"/>
            <a:ext cx="409947" cy="2892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3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 rot="10800000">
            <a:off x="4114800" y="5715000"/>
            <a:ext cx="14478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289560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Testosterone 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Controls sperm production and secondary sexual characteristics</a:t>
            </a:r>
          </a:p>
        </p:txBody>
      </p:sp>
      <p:sp>
        <p:nvSpPr>
          <p:cNvPr id="7" name="Left Brace 6"/>
          <p:cNvSpPr/>
          <p:nvPr/>
        </p:nvSpPr>
        <p:spPr>
          <a:xfrm rot="10800000">
            <a:off x="3352800" y="2895600"/>
            <a:ext cx="457200" cy="25146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>
            <a:stCxn id="5" idx="5"/>
            <a:endCxn id="7" idx="1"/>
          </p:cNvCxnSpPr>
          <p:nvPr/>
        </p:nvCxnSpPr>
        <p:spPr>
          <a:xfrm rot="16200000" flipV="1">
            <a:off x="3242726" y="4720174"/>
            <a:ext cx="1651374" cy="51682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Negative Feedback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5181600" cy="487679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Most endocrine secretions are controlled by negative feedback</a:t>
            </a:r>
          </a:p>
          <a:p>
            <a:pPr lvl="1"/>
            <a:r>
              <a:rPr lang="en-US" sz="3200" dirty="0" smtClean="0">
                <a:latin typeface="Comic Sans MS" pitchFamily="66" charset="0"/>
              </a:rPr>
              <a:t>Secretion of a hormone is inhibited by the action that the hormone stimulates</a:t>
            </a:r>
            <a:endParaRPr lang="en-US" sz="3200" dirty="0">
              <a:latin typeface="Comic Sans MS" pitchFamily="66" charset="0"/>
            </a:endParaRPr>
          </a:p>
        </p:txBody>
      </p:sp>
      <p:pic>
        <p:nvPicPr>
          <p:cNvPr id="1026" name="Picture 2" descr="http://www.carltonbale.com/wp-content/uploads/aprilaire_8570_programmable_thermost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057400"/>
            <a:ext cx="3441700" cy="2633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6096000" cy="914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Sex Hormones - Female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914400"/>
            <a:ext cx="4876800" cy="5638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(1) Follicle-Stimulating Hormone - FSH </a:t>
            </a:r>
          </a:p>
          <a:p>
            <a:r>
              <a:rPr lang="en-US" dirty="0" smtClean="0"/>
              <a:t>(2) Luteinizing Hormone - LH </a:t>
            </a:r>
          </a:p>
          <a:p>
            <a:r>
              <a:rPr lang="en-US" dirty="0" smtClean="0"/>
              <a:t>(3) Progesterone </a:t>
            </a:r>
          </a:p>
          <a:p>
            <a:r>
              <a:rPr lang="en-US" dirty="0" smtClean="0"/>
              <a:t>(4) Estrogen </a:t>
            </a:r>
          </a:p>
          <a:p>
            <a:r>
              <a:rPr lang="en-US" dirty="0" smtClean="0"/>
              <a:t>(5) Hypothalamus </a:t>
            </a:r>
          </a:p>
          <a:p>
            <a:r>
              <a:rPr lang="en-US" dirty="0" smtClean="0"/>
              <a:t>(6) Pituitary gland </a:t>
            </a:r>
          </a:p>
          <a:p>
            <a:r>
              <a:rPr lang="en-US" dirty="0" smtClean="0"/>
              <a:t>(7) Ovary </a:t>
            </a:r>
          </a:p>
          <a:p>
            <a:r>
              <a:rPr lang="en-US" dirty="0" smtClean="0"/>
              <a:t>(8) Pregnancy - HCG (Human chorionic </a:t>
            </a:r>
            <a:r>
              <a:rPr lang="en-US" dirty="0" err="1" smtClean="0"/>
              <a:t>gonadotropin</a:t>
            </a:r>
            <a:r>
              <a:rPr lang="en-US" dirty="0" smtClean="0"/>
              <a:t>) </a:t>
            </a:r>
          </a:p>
          <a:p>
            <a:r>
              <a:rPr lang="en-US" dirty="0" smtClean="0"/>
              <a:t>(11) </a:t>
            </a:r>
            <a:r>
              <a:rPr lang="en-US" dirty="0" err="1" smtClean="0"/>
              <a:t>Prolactin</a:t>
            </a:r>
            <a:r>
              <a:rPr lang="en-US" dirty="0" smtClean="0"/>
              <a:t> - PRL </a:t>
            </a:r>
            <a:endParaRPr lang="en-US" dirty="0"/>
          </a:p>
        </p:txBody>
      </p:sp>
      <p:pic>
        <p:nvPicPr>
          <p:cNvPr id="4" name="Picture 3" descr="endocrin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63893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096000" cy="914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Sex Hormones - Male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48768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(1) Follicle-Stimulating Hormone - FSH </a:t>
            </a:r>
          </a:p>
          <a:p>
            <a:r>
              <a:rPr lang="en-US" dirty="0" smtClean="0"/>
              <a:t>(2) Luteinizing Hormone - LH </a:t>
            </a:r>
          </a:p>
          <a:p>
            <a:r>
              <a:rPr lang="en-US" dirty="0" smtClean="0"/>
              <a:t>(5) Hypothalamus </a:t>
            </a:r>
          </a:p>
          <a:p>
            <a:r>
              <a:rPr lang="en-US" dirty="0" smtClean="0"/>
              <a:t>(6) Pituitary gland </a:t>
            </a:r>
          </a:p>
          <a:p>
            <a:r>
              <a:rPr lang="en-US" dirty="0" smtClean="0"/>
              <a:t>(9) Testosterone </a:t>
            </a:r>
          </a:p>
          <a:p>
            <a:r>
              <a:rPr lang="en-US" dirty="0" smtClean="0"/>
              <a:t>(10) Testicle </a:t>
            </a:r>
          </a:p>
          <a:p>
            <a:r>
              <a:rPr lang="en-US" dirty="0" smtClean="0"/>
              <a:t>(11) </a:t>
            </a:r>
            <a:r>
              <a:rPr lang="en-US" dirty="0" err="1" smtClean="0"/>
              <a:t>Prolactin</a:t>
            </a:r>
            <a:r>
              <a:rPr lang="en-US" dirty="0" smtClean="0"/>
              <a:t> - PRL </a:t>
            </a:r>
            <a:endParaRPr lang="en-US" dirty="0"/>
          </a:p>
        </p:txBody>
      </p:sp>
      <p:pic>
        <p:nvPicPr>
          <p:cNvPr id="5" name="Picture 4" descr="endocrin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0"/>
            <a:ext cx="37973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Endocrine System and 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Central Nervous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" y="1447799"/>
            <a:ext cx="9139989" cy="4903115"/>
          </a:xfrm>
        </p:spPr>
      </p:pic>
    </p:spTree>
    <p:extLst>
      <p:ext uri="{BB962C8B-B14F-4D97-AF65-F5344CB8AC3E}">
        <p14:creationId xmlns:p14="http://schemas.microsoft.com/office/powerpoint/2010/main" val="2028357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41143"/>
            <a:ext cx="7952874" cy="558477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Endocrine System and 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Digestive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40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Endocrine System and </a:t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Reproductive System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051019" cy="4800600"/>
          </a:xfrm>
        </p:spPr>
      </p:pic>
    </p:spTree>
    <p:extLst>
      <p:ext uri="{BB962C8B-B14F-4D97-AF65-F5344CB8AC3E}">
        <p14:creationId xmlns:p14="http://schemas.microsoft.com/office/powerpoint/2010/main" val="926187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Endocrine System - Miscellaneous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14400"/>
            <a:ext cx="8229600" cy="5797013"/>
          </a:xfrm>
        </p:spPr>
      </p:pic>
    </p:spTree>
    <p:extLst>
      <p:ext uri="{BB962C8B-B14F-4D97-AF65-F5344CB8AC3E}">
        <p14:creationId xmlns:p14="http://schemas.microsoft.com/office/powerpoint/2010/main" val="653380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Endocrine System - Calcium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066800"/>
            <a:ext cx="5791200" cy="5064054"/>
          </a:xfrm>
        </p:spPr>
      </p:pic>
    </p:spTree>
    <p:extLst>
      <p:ext uri="{BB962C8B-B14F-4D97-AF65-F5344CB8AC3E}">
        <p14:creationId xmlns:p14="http://schemas.microsoft.com/office/powerpoint/2010/main" val="2839117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>
            <a:off x="3810000" y="1143000"/>
            <a:ext cx="17526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91200" y="167640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Melatonin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Reproductive development and daily physiologic cycles 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5410200" y="1524000"/>
            <a:ext cx="381000" cy="22860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9" name="Straight Connector 8"/>
          <p:cNvCxnSpPr>
            <a:endCxn id="7" idx="1"/>
          </p:cNvCxnSpPr>
          <p:nvPr/>
        </p:nvCxnSpPr>
        <p:spPr>
          <a:xfrm rot="16200000" flipH="1">
            <a:off x="4648200" y="1905000"/>
            <a:ext cx="914400" cy="6096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>
            <a:off x="3733800" y="2743200"/>
            <a:ext cx="17526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91200" y="1676400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</a:t>
            </a:r>
            <a:r>
              <a:rPr lang="en-US" sz="2400" dirty="0" err="1" smtClean="0">
                <a:latin typeface="Comic Sans MS" pitchFamily="66" charset="0"/>
              </a:rPr>
              <a:t>Thymosin</a:t>
            </a:r>
            <a:endParaRPr lang="en-US" sz="2400" dirty="0" smtClean="0">
              <a:latin typeface="Comic Sans MS" pitchFamily="66" charset="0"/>
            </a:endParaRP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Promotes production and maturation of white blood cells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5410200" y="1676400"/>
            <a:ext cx="381000" cy="22098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>
            <a:stCxn id="5" idx="7"/>
            <a:endCxn id="7" idx="1"/>
          </p:cNvCxnSpPr>
          <p:nvPr/>
        </p:nvCxnSpPr>
        <p:spPr>
          <a:xfrm rot="5400000" flipH="1" flipV="1">
            <a:off x="5294381" y="2716656"/>
            <a:ext cx="51174" cy="1804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Major Endocrine Glands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endocrin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0962" y="914400"/>
            <a:ext cx="5213038" cy="5562600"/>
          </a:xfrm>
        </p:spPr>
      </p:pic>
      <p:sp>
        <p:nvSpPr>
          <p:cNvPr id="5" name="Oval 4"/>
          <p:cNvSpPr/>
          <p:nvPr/>
        </p:nvSpPr>
        <p:spPr>
          <a:xfrm>
            <a:off x="3886200" y="4191000"/>
            <a:ext cx="1752600" cy="609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91200" y="2209800"/>
            <a:ext cx="3352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Insulin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Converts excess glucose into glycogen in the liver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Hormone</a:t>
            </a:r>
            <a:r>
              <a:rPr lang="en-US" sz="2400" dirty="0" smtClean="0">
                <a:latin typeface="Comic Sans MS" pitchFamily="66" charset="0"/>
              </a:rPr>
              <a:t>: Glucagon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Effect</a:t>
            </a:r>
            <a:r>
              <a:rPr lang="en-US" sz="2400" dirty="0" smtClean="0">
                <a:latin typeface="Comic Sans MS" pitchFamily="66" charset="0"/>
              </a:rPr>
              <a:t>: Converts glycogen back to glucose in the liver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5486400" y="2209800"/>
            <a:ext cx="381000" cy="4191000"/>
          </a:xfrm>
          <a:prstGeom prst="leftBrace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>
            <a:stCxn id="5" idx="7"/>
            <a:endCxn id="7" idx="1"/>
          </p:cNvCxnSpPr>
          <p:nvPr/>
        </p:nvCxnSpPr>
        <p:spPr>
          <a:xfrm rot="16200000" flipH="1">
            <a:off x="5421755" y="4240656"/>
            <a:ext cx="25026" cy="1042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1020</Words>
  <Application>Microsoft Office PowerPoint</Application>
  <PresentationFormat>Екран (4:3)</PresentationFormat>
  <Paragraphs>231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Office Theme</vt:lpstr>
      <vt:lpstr>The Human Endocrine System</vt:lpstr>
      <vt:lpstr>Endocrine System and  the Central Nervous System</vt:lpstr>
      <vt:lpstr>Endocrine System and  the Digestive System</vt:lpstr>
      <vt:lpstr>Endocrine System and  the Reproductive System</vt:lpstr>
      <vt:lpstr>Endocrine System - Miscellaneous</vt:lpstr>
      <vt:lpstr>Endocrine System - Calcium</vt:lpstr>
      <vt:lpstr>Major Endocrine Glands</vt:lpstr>
      <vt:lpstr>Major Endocrine Glands</vt:lpstr>
      <vt:lpstr>Major Endocrine Glands</vt:lpstr>
      <vt:lpstr>Major Endocrine Glands</vt:lpstr>
      <vt:lpstr>Major Endocrine Glands</vt:lpstr>
      <vt:lpstr>Major Endocrine Glands</vt:lpstr>
      <vt:lpstr>Major Endocrine Glands</vt:lpstr>
      <vt:lpstr>Major Endocrine Glands</vt:lpstr>
      <vt:lpstr>Negative Feedback</vt:lpstr>
      <vt:lpstr>Sex Hormones - Female</vt:lpstr>
      <vt:lpstr>Sex Hormones - Male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EndocrineSystem</dc:title>
  <dc:creator>Andy</dc:creator>
  <cp:lastModifiedBy>RomaK</cp:lastModifiedBy>
  <cp:revision>66</cp:revision>
  <dcterms:created xsi:type="dcterms:W3CDTF">2009-01-08T22:50:20Z</dcterms:created>
  <dcterms:modified xsi:type="dcterms:W3CDTF">2015-09-03T12:10:56Z</dcterms:modified>
</cp:coreProperties>
</file>